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61" r:id="rId5"/>
    <p:sldId id="272" r:id="rId6"/>
    <p:sldId id="274" r:id="rId7"/>
    <p:sldId id="275" r:id="rId8"/>
    <p:sldId id="278" r:id="rId9"/>
    <p:sldId id="280" r:id="rId10"/>
    <p:sldId id="282" r:id="rId11"/>
    <p:sldId id="265" r:id="rId12"/>
    <p:sldId id="284" r:id="rId13"/>
    <p:sldId id="285" r:id="rId14"/>
    <p:sldId id="266" r:id="rId15"/>
    <p:sldId id="268" r:id="rId16"/>
    <p:sldId id="263" r:id="rId17"/>
    <p:sldId id="287" r:id="rId18"/>
    <p:sldId id="258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555"/>
    <a:srgbClr val="686868"/>
    <a:srgbClr val="94BB46"/>
    <a:srgbClr val="929292"/>
    <a:srgbClr val="7B649C"/>
    <a:srgbClr val="C76B6C"/>
    <a:srgbClr val="333333"/>
    <a:srgbClr val="70B32F"/>
    <a:srgbClr val="970045"/>
    <a:srgbClr val="2F6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8013E-CBC3-4AA9-A04C-E873129F0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15CBC3-724C-4744-9F10-E382FCA1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46AA1-7917-407C-990D-22194E57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0D586-30F5-46F2-99AC-ED9AA0AD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57FED-5880-4762-B742-4E3300E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487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DA6E3-9639-4FD6-879E-41302A77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1A7E13-22DF-464C-A42B-D9414BD93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F0C4A9-84CF-4E7F-9FF6-A5BE3F88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37AE8-B0B5-40F1-8AF0-D4C7100E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D7C4B-1BF9-46DA-9CCE-948E2557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85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FF8C85-5899-40C5-AD79-8365BDE16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884122-4E14-4281-8D1B-D087A9A39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443C6D-A3EC-4030-ACD2-9C4AE65E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FDF36-C634-4F95-88B1-3BC51E6F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47B5D-38A7-4529-9521-A954F5AD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28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7CDE0-D4C7-4F96-8344-AF2C04D1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70DEB-ABD6-4EC8-9D28-F625E026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FD64E-280E-4F19-A4F0-C08DA06A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B3368-7D10-4FB7-9409-6DB62464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A4F10-DF30-4625-8706-6180F8E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54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AB69C-E4B9-4FAE-8A34-8038AA80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421DD-E3C5-4AC5-95A8-7C7565AC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0CFED-8690-4BB4-8D01-6C762D2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CC320A-5A22-45C6-B12C-0B457DF7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3473F7-BFAC-43F4-9C3E-6D4E127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909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696E0-E462-4A41-939A-54F61636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82344-0E36-418A-9EE1-42F2B4387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3CB987-0D15-4A5E-AE19-6A7278F3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94DE-DF8C-4F1A-AFAB-B5A1B057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0E4E4D-6EEA-433C-B7E0-73EF4CBD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31141-143E-4AEB-AE02-E2B0595E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36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33566-6EFC-46E6-B41D-0926F56E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A38E2-358A-48A5-939A-D8FBE79F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3D42B7-DA10-43E1-A371-A5415CD3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71C760-5CAF-4436-A548-FE00CB6D8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E0BEB9-68AE-4057-A308-9412D31CC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E43CCA1-E7FF-4F6B-91AE-5BB92121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71483D-62B8-44A5-A8D2-BDCFF42A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E85390-D9FF-46F0-82FC-811E265E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85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FC928-FCBA-4FE4-A523-FE7101F8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ECE1EA-11E9-4438-849B-A23BAD6A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9DDED0-D0F6-4541-AFA8-9B3C31D2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0132DD-A914-4F07-A0BF-768D62DA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8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EA8A74-6950-4F9B-A1C5-FC02230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4EBDF1-F21B-423A-9BA3-E86EE1D3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C76DE1-C554-4A90-B815-3D94C432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44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4310F-E140-4D94-9EE3-6AD48335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7B1B1-1748-4AC2-B6BF-B7153477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6A22C-6CF9-4209-9510-0F439C6DF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75843-BDCD-46DF-A711-FB3ED45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F50318-7AE2-4C1F-BC36-549C4D27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2FD68-08A2-44AE-9A4F-FDA41447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99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DE3F7-3412-40E3-9295-FD948BF6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BFBEBE-5D29-4A30-95D0-6A7A34F0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286DD5-322C-488C-B9B9-AA2E71DE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2B52E-E1E9-43CB-8D8B-943C5585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ADDEBA-A213-4213-B4D5-D051839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D354F-10D2-492C-B44B-DC1E49F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108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41DF8-06D2-4CC9-9CAD-708097A3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99BE78-47FA-4361-8FBA-A62D9EF5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A71201-EE71-43D0-B682-9C225A765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09B4-FF66-4CA5-ABF0-09C361C9F190}" type="datetimeFigureOut">
              <a:rPr lang="es-PE" smtClean="0"/>
              <a:t>25/08/2023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58462-9BB9-4FA5-96F9-95FD41CE9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F9AB14-7A34-45F3-9A8F-E2BAA848A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5DA0-BCC5-457A-B351-D7419E4A58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4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3260A-6EF4-4778-B1AD-B0A6238A2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110" y="3360754"/>
            <a:ext cx="9144000" cy="80896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3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PROGNOSTIC SIGNIFICANCE OF THE NEUTROPHIL/LYMPHOCYTE RATIO IN PERPHERAL T-CELL LYMPHOMA: A SYSTEMATIC REVIEW AND META-ANALYSIS</a:t>
            </a:r>
            <a:endParaRPr lang="es-PE" sz="2400" b="1" dirty="0">
              <a:solidFill>
                <a:srgbClr val="03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1ECB66-CDF8-40C1-A436-52C29D47B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4110" y="416972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s-PE" sz="18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 Pichardo-</a:t>
            </a:r>
            <a:r>
              <a:rPr lang="es-PE" sz="1800" dirty="0" err="1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Rodriguez</a:t>
            </a:r>
            <a:r>
              <a:rPr lang="es-PE" sz="18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Liz B </a:t>
            </a:r>
            <a:r>
              <a:rPr lang="es-PE" sz="1800" dirty="0" err="1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Cordova</a:t>
            </a:r>
            <a:r>
              <a:rPr lang="es-PE" sz="18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-Cueva, Dante M. Quiñones-Laveriano, Susy Bazán-Ruiz, Brady E. </a:t>
            </a:r>
            <a:r>
              <a:rPr lang="es-PE" sz="1800" dirty="0" err="1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Beltrán-Gárate</a:t>
            </a:r>
            <a:r>
              <a:rPr lang="es-PE" sz="18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Jhony A De La Cruz-Vargas</a:t>
            </a:r>
          </a:p>
          <a:p>
            <a:endParaRPr lang="es-PE" sz="18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1500" baseline="300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5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Unidad de Análisis y Generación de Evidencia (UAGEV). Instituto de Investigaciones en Ciencias Biomédicas (INICIB). Universidad Ricardo Palma, Lima-Perú.</a:t>
            </a:r>
          </a:p>
          <a:p>
            <a:pPr algn="l"/>
            <a:r>
              <a:rPr lang="es-ES" sz="1500" baseline="300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500" dirty="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Escuela de Medicina, Universidad César Vallejo, Piura, Perú</a:t>
            </a:r>
          </a:p>
          <a:p>
            <a:endParaRPr lang="es-PE" sz="180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0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1A3AC3-BEA1-EE8F-758D-9D21E21F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066" y="152398"/>
            <a:ext cx="8053868" cy="5572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BBAB34-9E04-0A59-1C21-A2393B439292}"/>
              </a:ext>
            </a:extLst>
          </p:cNvPr>
          <p:cNvSpPr txBox="1"/>
          <p:nvPr/>
        </p:nvSpPr>
        <p:spPr>
          <a:xfrm>
            <a:off x="2069066" y="5871752"/>
            <a:ext cx="805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Figure 3. </a:t>
            </a:r>
            <a:r>
              <a:rPr lang="es-ES" dirty="0" err="1"/>
              <a:t>Subgroup</a:t>
            </a:r>
            <a:r>
              <a:rPr lang="es-ES" b="1" dirty="0"/>
              <a:t> </a:t>
            </a:r>
            <a:r>
              <a:rPr lang="en-US" dirty="0"/>
              <a:t>meta analysis of the prognostic significance of the NLR&gt;4 in OS.</a:t>
            </a:r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DE5A3C1-F318-D682-54B7-F588905F009D}"/>
              </a:ext>
            </a:extLst>
          </p:cNvPr>
          <p:cNvSpPr/>
          <p:nvPr/>
        </p:nvSpPr>
        <p:spPr>
          <a:xfrm>
            <a:off x="7209184" y="2196824"/>
            <a:ext cx="1139687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93D6301-E5B3-F044-DFBD-620087F2CA00}"/>
              </a:ext>
            </a:extLst>
          </p:cNvPr>
          <p:cNvSpPr/>
          <p:nvPr/>
        </p:nvSpPr>
        <p:spPr>
          <a:xfrm>
            <a:off x="2519646" y="2356195"/>
            <a:ext cx="2888971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485FEF-1888-9FF6-E6F4-840F93DCE253}"/>
              </a:ext>
            </a:extLst>
          </p:cNvPr>
          <p:cNvSpPr/>
          <p:nvPr/>
        </p:nvSpPr>
        <p:spPr>
          <a:xfrm>
            <a:off x="7209183" y="3960882"/>
            <a:ext cx="1139687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502CE2B-2421-73FE-3B8F-8EBE69C8FE95}"/>
              </a:ext>
            </a:extLst>
          </p:cNvPr>
          <p:cNvSpPr/>
          <p:nvPr/>
        </p:nvSpPr>
        <p:spPr>
          <a:xfrm>
            <a:off x="2425152" y="4111762"/>
            <a:ext cx="2888971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85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47A9F1B-85F8-7BCB-F46C-F7054A7F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Progression-Free Survival (PFS)</a:t>
            </a:r>
            <a:endParaRPr lang="es-PE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06858C6-8095-8954-A7CC-134EAF223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BDAFA5-0B72-C688-D514-B711DE97F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98" b="24917"/>
          <a:stretch/>
        </p:blipFill>
        <p:spPr>
          <a:xfrm>
            <a:off x="1491698" y="1825625"/>
            <a:ext cx="9182100" cy="3061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26AD51A-16B0-F0F9-F080-DC32947DD786}"/>
              </a:ext>
            </a:extLst>
          </p:cNvPr>
          <p:cNvSpPr txBox="1"/>
          <p:nvPr/>
        </p:nvSpPr>
        <p:spPr>
          <a:xfrm>
            <a:off x="2467394" y="5389601"/>
            <a:ext cx="686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Figure 4. </a:t>
            </a:r>
            <a:r>
              <a:rPr lang="es-PE" dirty="0"/>
              <a:t>M</a:t>
            </a:r>
            <a:r>
              <a:rPr lang="en-US" dirty="0"/>
              <a:t>eta analysis of the prognostic significance of the NLR in PFS.</a:t>
            </a:r>
            <a:endParaRPr lang="es-P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D7C560-6211-1275-DA34-B0C8B2004C2A}"/>
              </a:ext>
            </a:extLst>
          </p:cNvPr>
          <p:cNvSpPr/>
          <p:nvPr/>
        </p:nvSpPr>
        <p:spPr>
          <a:xfrm>
            <a:off x="7397197" y="3934377"/>
            <a:ext cx="1176960" cy="253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A2F0D8-9358-E13E-1F97-BA988F2A7397}"/>
              </a:ext>
            </a:extLst>
          </p:cNvPr>
          <p:cNvSpPr/>
          <p:nvPr/>
        </p:nvSpPr>
        <p:spPr>
          <a:xfrm>
            <a:off x="2030070" y="4469571"/>
            <a:ext cx="2888971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28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1B7DBF2-A782-B575-556B-FD7C5FBA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0C0CCD-D2C6-A3A5-C092-C3F4FA4CEC9C}"/>
              </a:ext>
            </a:extLst>
          </p:cNvPr>
          <p:cNvSpPr txBox="1"/>
          <p:nvPr/>
        </p:nvSpPr>
        <p:spPr>
          <a:xfrm>
            <a:off x="1226654" y="5345181"/>
            <a:ext cx="918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Figure 6. </a:t>
            </a:r>
            <a:r>
              <a:rPr lang="es-ES" dirty="0" err="1"/>
              <a:t>Subgroup</a:t>
            </a:r>
            <a:r>
              <a:rPr lang="es-ES" b="1" dirty="0"/>
              <a:t> </a:t>
            </a:r>
            <a:r>
              <a:rPr lang="en-US" dirty="0"/>
              <a:t>meta analysis of the prognostic significance of the NLR&gt;4 in FPS.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D970F2-0AEC-BB43-B2EF-E545E6931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27" b="14904"/>
          <a:stretch/>
        </p:blipFill>
        <p:spPr>
          <a:xfrm>
            <a:off x="1226654" y="642040"/>
            <a:ext cx="9182100" cy="4426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6AB662F-C99B-CC9E-DC14-99EE56FE1302}"/>
              </a:ext>
            </a:extLst>
          </p:cNvPr>
          <p:cNvSpPr/>
          <p:nvPr/>
        </p:nvSpPr>
        <p:spPr>
          <a:xfrm>
            <a:off x="7129670" y="2556151"/>
            <a:ext cx="1179443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7DBD7B-AB19-798D-D189-E060F4881494}"/>
              </a:ext>
            </a:extLst>
          </p:cNvPr>
          <p:cNvSpPr/>
          <p:nvPr/>
        </p:nvSpPr>
        <p:spPr>
          <a:xfrm>
            <a:off x="1783246" y="2723870"/>
            <a:ext cx="2888971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5992C5B-2BF2-E962-3DBD-00C1DC372C19}"/>
              </a:ext>
            </a:extLst>
          </p:cNvPr>
          <p:cNvSpPr/>
          <p:nvPr/>
        </p:nvSpPr>
        <p:spPr>
          <a:xfrm>
            <a:off x="7129670" y="3287611"/>
            <a:ext cx="1179443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25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5D2E-5F91-1AC2-5DDD-C56D5B23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– Heterogeneity and Bias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CE566-ECF4-280C-C17F-741BF758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u="sng" dirty="0"/>
              <a:t>Excluding Zhou et al. study in OS analysis:</a:t>
            </a:r>
          </a:p>
          <a:p>
            <a:pPr algn="just"/>
            <a:r>
              <a:rPr lang="en-US" dirty="0"/>
              <a:t>Reduced heterogeneity (I2: 20%; p&lt;0.01)</a:t>
            </a:r>
          </a:p>
          <a:p>
            <a:pPr algn="just"/>
            <a:r>
              <a:rPr lang="en-US" dirty="0"/>
              <a:t>Unchanged effect size (HR: 1.9 [95% CI: 1.6-2.3])</a:t>
            </a:r>
          </a:p>
          <a:p>
            <a:pPr algn="just"/>
            <a:r>
              <a:rPr lang="en-US" u="sng" dirty="0"/>
              <a:t>Excluding Feng et al. Study in PFS analysis:</a:t>
            </a:r>
          </a:p>
          <a:p>
            <a:pPr algn="just"/>
            <a:r>
              <a:rPr lang="en-US" dirty="0"/>
              <a:t>Reduced heterogeneity (I2: 0%; p&gt;0.05)</a:t>
            </a:r>
          </a:p>
          <a:p>
            <a:pPr algn="just"/>
            <a:r>
              <a:rPr lang="en-US" dirty="0"/>
              <a:t>Increased effect size (HR: 1.6 [95% CI: 1.2-2.1])</a:t>
            </a:r>
          </a:p>
          <a:p>
            <a:pPr algn="just"/>
            <a:r>
              <a:rPr lang="en-US" u="sng" dirty="0"/>
              <a:t>Meta regression:</a:t>
            </a:r>
          </a:p>
          <a:p>
            <a:pPr algn="just"/>
            <a:r>
              <a:rPr lang="en-US" dirty="0"/>
              <a:t>A sample size &lt;200 did not have an impact on heterogeneity.</a:t>
            </a:r>
          </a:p>
        </p:txBody>
      </p:sp>
    </p:spTree>
    <p:extLst>
      <p:ext uri="{BB962C8B-B14F-4D97-AF65-F5344CB8AC3E}">
        <p14:creationId xmlns:p14="http://schemas.microsoft.com/office/powerpoint/2010/main" val="378180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9184070-3402-DFA5-EAC8-40DA3A976808}"/>
              </a:ext>
            </a:extLst>
          </p:cNvPr>
          <p:cNvSpPr txBox="1"/>
          <p:nvPr/>
        </p:nvSpPr>
        <p:spPr>
          <a:xfrm>
            <a:off x="152399" y="4827648"/>
            <a:ext cx="417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Figura 7 and 8. </a:t>
            </a:r>
            <a:r>
              <a:rPr lang="es-ES" dirty="0" err="1"/>
              <a:t>Influence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OS and FPS.</a:t>
            </a:r>
            <a:endParaRPr lang="es-PE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E5FDB8F2-DD2B-098A-8DB3-13DAA816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5E5DE8-4ED9-861F-0D06-9A64942B4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6" t="22640" r="6559" b="18241"/>
          <a:stretch/>
        </p:blipFill>
        <p:spPr>
          <a:xfrm>
            <a:off x="152399" y="193192"/>
            <a:ext cx="7858540" cy="3755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463AB8-8911-82CA-C2C4-15D0788327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67" t="32322" r="8434" b="29297"/>
          <a:stretch/>
        </p:blipFill>
        <p:spPr>
          <a:xfrm>
            <a:off x="4598504" y="3637082"/>
            <a:ext cx="7593496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80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D8525FAE-24A3-E4A6-9578-46CB083DE2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793E66-1149-C577-B8D5-4C4D9F5F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31" y="312461"/>
            <a:ext cx="5029200" cy="347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F3A0C1A-CB0D-5E73-879C-CC9DD119C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609" y="312460"/>
            <a:ext cx="5029200" cy="347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C39733C-D630-5702-E941-4B3D8BF3FA96}"/>
              </a:ext>
            </a:extLst>
          </p:cNvPr>
          <p:cNvSpPr txBox="1"/>
          <p:nvPr/>
        </p:nvSpPr>
        <p:spPr>
          <a:xfrm>
            <a:off x="2822711" y="4695127"/>
            <a:ext cx="548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Figura 9 and 10. </a:t>
            </a:r>
            <a:r>
              <a:rPr lang="es-ES" dirty="0" err="1"/>
              <a:t>Publication</a:t>
            </a:r>
            <a:r>
              <a:rPr lang="es-ES" dirty="0"/>
              <a:t> </a:t>
            </a:r>
            <a:r>
              <a:rPr lang="es-ES" dirty="0" err="1"/>
              <a:t>bias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OS and FPS.</a:t>
            </a:r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9ABB6E-B33D-A42E-E4F7-57FC6D3E57F7}"/>
              </a:ext>
            </a:extLst>
          </p:cNvPr>
          <p:cNvSpPr txBox="1"/>
          <p:nvPr/>
        </p:nvSpPr>
        <p:spPr>
          <a:xfrm>
            <a:off x="407505" y="3953598"/>
            <a:ext cx="200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Egger</a:t>
            </a:r>
            <a:r>
              <a:rPr lang="es-ES" dirty="0"/>
              <a:t> test: 0.6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43EABC-8A17-1D04-7E5A-FE6A6322E9C8}"/>
              </a:ext>
            </a:extLst>
          </p:cNvPr>
          <p:cNvSpPr txBox="1"/>
          <p:nvPr/>
        </p:nvSpPr>
        <p:spPr>
          <a:xfrm>
            <a:off x="6477001" y="3953598"/>
            <a:ext cx="289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Egger</a:t>
            </a:r>
            <a:r>
              <a:rPr lang="es-ES" dirty="0"/>
              <a:t> test: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evaluated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117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BF24CA1-C39A-99D6-86C1-A6B06734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Discussion</a:t>
            </a:r>
            <a:r>
              <a:rPr lang="es-PE" dirty="0"/>
              <a:t> - Key </a:t>
            </a:r>
            <a:r>
              <a:rPr lang="es-PE" dirty="0" err="1"/>
              <a:t>Findings</a:t>
            </a:r>
            <a:endParaRPr lang="es-PE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3B776DF-4828-2AA8-0694-086BB0565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err="1"/>
              <a:t>Neutrophil-to-Lymphocyte</a:t>
            </a:r>
            <a:r>
              <a:rPr lang="es-PE" dirty="0"/>
              <a:t> Ratio (NLR) </a:t>
            </a:r>
            <a:r>
              <a:rPr lang="es-PE" dirty="0" err="1"/>
              <a:t>is</a:t>
            </a:r>
            <a:r>
              <a:rPr lang="es-PE" dirty="0"/>
              <a:t> a </a:t>
            </a:r>
            <a:r>
              <a:rPr lang="es-PE" dirty="0" err="1"/>
              <a:t>significant</a:t>
            </a:r>
            <a:r>
              <a:rPr lang="es-PE" dirty="0"/>
              <a:t> </a:t>
            </a:r>
            <a:r>
              <a:rPr lang="es-PE" dirty="0" err="1"/>
              <a:t>prognostic</a:t>
            </a:r>
            <a:r>
              <a:rPr lang="es-PE" dirty="0"/>
              <a:t> factor </a:t>
            </a:r>
            <a:r>
              <a:rPr lang="es-PE" dirty="0" err="1"/>
              <a:t>for</a:t>
            </a:r>
            <a:r>
              <a:rPr lang="es-PE" dirty="0"/>
              <a:t> </a:t>
            </a:r>
            <a:r>
              <a:rPr lang="es-PE" dirty="0" err="1"/>
              <a:t>Overall</a:t>
            </a:r>
            <a:r>
              <a:rPr lang="es-PE" dirty="0"/>
              <a:t> </a:t>
            </a:r>
            <a:r>
              <a:rPr lang="es-PE" dirty="0" err="1"/>
              <a:t>Survival</a:t>
            </a:r>
            <a:r>
              <a:rPr lang="es-PE" dirty="0"/>
              <a:t> (OS) in </a:t>
            </a:r>
            <a:r>
              <a:rPr lang="es-PE" dirty="0" err="1"/>
              <a:t>Peripheral</a:t>
            </a:r>
            <a:r>
              <a:rPr lang="es-PE" dirty="0"/>
              <a:t> T-Cell </a:t>
            </a:r>
            <a:r>
              <a:rPr lang="es-PE" dirty="0" err="1"/>
              <a:t>Lymphoma</a:t>
            </a:r>
            <a:r>
              <a:rPr lang="es-PE" dirty="0"/>
              <a:t> (PTCL).</a:t>
            </a:r>
          </a:p>
          <a:p>
            <a:r>
              <a:rPr lang="es-PE" dirty="0" err="1"/>
              <a:t>Higher</a:t>
            </a:r>
            <a:r>
              <a:rPr lang="es-PE" dirty="0"/>
              <a:t> NLR </a:t>
            </a:r>
            <a:r>
              <a:rPr lang="es-PE" dirty="0" err="1"/>
              <a:t>values</a:t>
            </a:r>
            <a:r>
              <a:rPr lang="es-PE" dirty="0"/>
              <a:t> (&gt;4) are </a:t>
            </a:r>
            <a:r>
              <a:rPr lang="es-PE" dirty="0" err="1"/>
              <a:t>particularly</a:t>
            </a:r>
            <a:r>
              <a:rPr lang="es-PE" dirty="0"/>
              <a:t> </a:t>
            </a:r>
            <a:r>
              <a:rPr lang="es-PE" dirty="0" err="1"/>
              <a:t>concerning</a:t>
            </a:r>
            <a:r>
              <a:rPr lang="es-PE" dirty="0"/>
              <a:t> </a:t>
            </a:r>
            <a:r>
              <a:rPr lang="es-PE" dirty="0" err="1"/>
              <a:t>for</a:t>
            </a:r>
            <a:r>
              <a:rPr lang="es-PE" dirty="0"/>
              <a:t> LATAM </a:t>
            </a:r>
            <a:r>
              <a:rPr lang="es-PE" dirty="0" err="1"/>
              <a:t>patients</a:t>
            </a:r>
            <a:r>
              <a:rPr lang="es-PE" dirty="0"/>
              <a:t>.</a:t>
            </a:r>
          </a:p>
          <a:p>
            <a:r>
              <a:rPr lang="es-PE" dirty="0"/>
              <a:t>No </a:t>
            </a:r>
            <a:r>
              <a:rPr lang="es-PE" dirty="0" err="1"/>
              <a:t>significant</a:t>
            </a:r>
            <a:r>
              <a:rPr lang="es-PE" dirty="0"/>
              <a:t> </a:t>
            </a:r>
            <a:r>
              <a:rPr lang="es-PE" dirty="0" err="1"/>
              <a:t>association</a:t>
            </a:r>
            <a:r>
              <a:rPr lang="es-PE" dirty="0"/>
              <a:t> </a:t>
            </a:r>
            <a:r>
              <a:rPr lang="es-PE" dirty="0" err="1"/>
              <a:t>between</a:t>
            </a:r>
            <a:r>
              <a:rPr lang="es-PE" dirty="0"/>
              <a:t> NLR and </a:t>
            </a:r>
            <a:r>
              <a:rPr lang="es-PE" dirty="0" err="1"/>
              <a:t>Progression</a:t>
            </a:r>
            <a:r>
              <a:rPr lang="es-PE" dirty="0"/>
              <a:t>-Free </a:t>
            </a:r>
            <a:r>
              <a:rPr lang="es-PE" dirty="0" err="1"/>
              <a:t>Survival</a:t>
            </a:r>
            <a:r>
              <a:rPr lang="es-PE" dirty="0"/>
              <a:t> (PFS).</a:t>
            </a:r>
          </a:p>
        </p:txBody>
      </p:sp>
    </p:spTree>
    <p:extLst>
      <p:ext uri="{BB962C8B-B14F-4D97-AF65-F5344CB8AC3E}">
        <p14:creationId xmlns:p14="http://schemas.microsoft.com/office/powerpoint/2010/main" val="5557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BF24CA1-C39A-99D6-86C1-A6B06734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Discussion</a:t>
            </a:r>
            <a:r>
              <a:rPr lang="es-PE" dirty="0"/>
              <a:t> – </a:t>
            </a:r>
            <a:r>
              <a:rPr lang="es-PE" dirty="0" err="1"/>
              <a:t>Implications</a:t>
            </a:r>
            <a:endParaRPr lang="es-PE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3B776DF-4828-2AA8-0694-086BB0565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NLR could serve as a cost-effective and readily available biomarker.</a:t>
            </a:r>
          </a:p>
          <a:p>
            <a:r>
              <a:rPr lang="en-US" dirty="0"/>
              <a:t>The impact of NLR on OS is notably different in Latin America and Asia, calling for additional research to understand regional disparities.</a:t>
            </a:r>
          </a:p>
          <a:p>
            <a:r>
              <a:rPr lang="en-US" dirty="0"/>
              <a:t>Standardization of NLR cut-off values is needed for more reliable interpretation across studies.</a:t>
            </a:r>
          </a:p>
          <a:p>
            <a:r>
              <a:rPr lang="en-US" dirty="0"/>
              <a:t>More studies needed to explore the relationship between NLR and PFS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9220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226B202-AC48-37F7-AA74-D4B71F628A51}"/>
              </a:ext>
            </a:extLst>
          </p:cNvPr>
          <p:cNvSpPr/>
          <p:nvPr/>
        </p:nvSpPr>
        <p:spPr>
          <a:xfrm>
            <a:off x="2085126" y="1305341"/>
            <a:ext cx="802174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</a:p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AÑAY WAYQEYPANAYKUNA</a:t>
            </a:r>
          </a:p>
        </p:txBody>
      </p:sp>
    </p:spTree>
    <p:extLst>
      <p:ext uri="{BB962C8B-B14F-4D97-AF65-F5344CB8AC3E}">
        <p14:creationId xmlns:p14="http://schemas.microsoft.com/office/powerpoint/2010/main" val="383570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5D2E-5F91-1AC2-5DDD-C56D5B23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Background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CE566-ECF4-280C-C17F-741BF758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Peripheral T-Cell Lymphoma (PTCL):</a:t>
            </a:r>
            <a:r>
              <a:rPr lang="en-US" dirty="0"/>
              <a:t> A rare but aggressive form of non-Hodgkin lymphoma affecting T-cells. Hematological malignancy with distinct pathological features.</a:t>
            </a:r>
          </a:p>
          <a:p>
            <a:pPr lvl="1" algn="just"/>
            <a:r>
              <a:rPr lang="en-US" dirty="0"/>
              <a:t>Prevalence: Accounts for ~15% of all non-Hodgkin lymphomas.</a:t>
            </a:r>
          </a:p>
          <a:p>
            <a:pPr lvl="1" algn="just"/>
            <a:r>
              <a:rPr lang="en-US" dirty="0"/>
              <a:t>Mortality: High mortality rate with current treatment regimens.</a:t>
            </a:r>
          </a:p>
          <a:p>
            <a:pPr lvl="1" algn="just"/>
            <a:r>
              <a:rPr lang="en-US" dirty="0"/>
              <a:t>Treatment Challenges: Heterogeneous disease, making standardized treatment difficult. Need for prognostic markers.</a:t>
            </a:r>
          </a:p>
          <a:p>
            <a:pPr algn="just"/>
            <a:r>
              <a:rPr lang="en-US" b="1" dirty="0"/>
              <a:t>Neutrophil-to-Lymphocyte Ratio (NLR):</a:t>
            </a:r>
            <a:r>
              <a:rPr lang="en-US" dirty="0"/>
              <a:t> An emerging prognostic biomarker in various cancers. May predict survival outcomes and treatment responses in PTCL.</a:t>
            </a:r>
            <a:endParaRPr lang="en-U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06DC40-9D44-A1B8-45CE-71AD65A551D3}"/>
              </a:ext>
            </a:extLst>
          </p:cNvPr>
          <p:cNvSpPr txBox="1"/>
          <p:nvPr/>
        </p:nvSpPr>
        <p:spPr>
          <a:xfrm>
            <a:off x="-76200" y="617696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00" dirty="0"/>
              <a:t>Perry AM, </a:t>
            </a:r>
            <a:r>
              <a:rPr lang="es-PE" sz="1000" dirty="0" err="1"/>
              <a:t>Diebold</a:t>
            </a:r>
            <a:r>
              <a:rPr lang="es-PE" sz="1000" dirty="0"/>
              <a:t> J, </a:t>
            </a:r>
            <a:r>
              <a:rPr lang="es-PE" sz="1000" dirty="0" err="1"/>
              <a:t>Nathwani</a:t>
            </a:r>
            <a:r>
              <a:rPr lang="es-PE" sz="1000" dirty="0"/>
              <a:t> BN, </a:t>
            </a:r>
            <a:r>
              <a:rPr lang="es-PE" sz="1000" dirty="0" err="1"/>
              <a:t>MacLennan</a:t>
            </a:r>
            <a:r>
              <a:rPr lang="es-PE" sz="1000" dirty="0"/>
              <a:t> KA, Müller-</a:t>
            </a:r>
            <a:r>
              <a:rPr lang="es-PE" sz="1000" dirty="0" err="1"/>
              <a:t>Hermelink</a:t>
            </a:r>
            <a:r>
              <a:rPr lang="es-PE" sz="1000" dirty="0"/>
              <a:t> HK, </a:t>
            </a:r>
            <a:r>
              <a:rPr lang="es-PE" sz="1000" dirty="0" err="1"/>
              <a:t>Bast</a:t>
            </a:r>
            <a:r>
              <a:rPr lang="es-PE" sz="1000" dirty="0"/>
              <a:t> M, </a:t>
            </a:r>
            <a:r>
              <a:rPr lang="es-PE" sz="1000" dirty="0" err="1"/>
              <a:t>Boilesen</a:t>
            </a:r>
            <a:r>
              <a:rPr lang="es-PE" sz="1000" dirty="0"/>
              <a:t> E, </a:t>
            </a:r>
            <a:r>
              <a:rPr lang="es-PE" sz="1000" dirty="0" err="1"/>
              <a:t>Armitage</a:t>
            </a:r>
            <a:r>
              <a:rPr lang="es-PE" sz="1000" dirty="0"/>
              <a:t> JO, </a:t>
            </a:r>
            <a:r>
              <a:rPr lang="es-PE" sz="1000" dirty="0" err="1"/>
              <a:t>Weisenburger</a:t>
            </a:r>
            <a:r>
              <a:rPr lang="es-PE" sz="1000" dirty="0"/>
              <a:t> DD. Non-Hodgkin </a:t>
            </a:r>
            <a:r>
              <a:rPr lang="es-PE" sz="1000" dirty="0" err="1"/>
              <a:t>lymphoma</a:t>
            </a:r>
            <a:r>
              <a:rPr lang="es-PE" sz="1000" dirty="0"/>
              <a:t> in </a:t>
            </a:r>
            <a:r>
              <a:rPr lang="es-PE" sz="1000" dirty="0" err="1"/>
              <a:t>the</a:t>
            </a:r>
            <a:r>
              <a:rPr lang="es-PE" sz="1000" dirty="0"/>
              <a:t> </a:t>
            </a:r>
            <a:r>
              <a:rPr lang="es-PE" sz="1000" dirty="0" err="1"/>
              <a:t>developing</a:t>
            </a:r>
            <a:r>
              <a:rPr lang="es-PE" sz="1000" dirty="0"/>
              <a:t> </a:t>
            </a:r>
            <a:r>
              <a:rPr lang="es-PE" sz="1000" dirty="0" err="1"/>
              <a:t>world</a:t>
            </a:r>
            <a:r>
              <a:rPr lang="es-PE" sz="1000" dirty="0"/>
              <a:t>: </a:t>
            </a:r>
            <a:r>
              <a:rPr lang="es-PE" sz="1000" dirty="0" err="1"/>
              <a:t>review</a:t>
            </a:r>
            <a:r>
              <a:rPr lang="es-PE" sz="1000" dirty="0"/>
              <a:t> </a:t>
            </a:r>
            <a:r>
              <a:rPr lang="es-PE" sz="1000" dirty="0" err="1"/>
              <a:t>of</a:t>
            </a:r>
            <a:r>
              <a:rPr lang="es-PE" sz="1000" dirty="0"/>
              <a:t> 4539 cases </a:t>
            </a:r>
            <a:r>
              <a:rPr lang="es-PE" sz="1000" dirty="0" err="1"/>
              <a:t>from</a:t>
            </a:r>
            <a:r>
              <a:rPr lang="es-PE" sz="1000" dirty="0"/>
              <a:t> </a:t>
            </a:r>
            <a:r>
              <a:rPr lang="es-PE" sz="1000" dirty="0" err="1"/>
              <a:t>the</a:t>
            </a:r>
            <a:r>
              <a:rPr lang="es-PE" sz="1000" dirty="0"/>
              <a:t> International Non-Hodgkin </a:t>
            </a:r>
            <a:r>
              <a:rPr lang="es-PE" sz="1000" dirty="0" err="1"/>
              <a:t>Lymphoma</a:t>
            </a:r>
            <a:r>
              <a:rPr lang="es-PE" sz="1000" dirty="0"/>
              <a:t> </a:t>
            </a:r>
            <a:r>
              <a:rPr lang="es-PE" sz="1000" dirty="0" err="1"/>
              <a:t>Classification</a:t>
            </a:r>
            <a:r>
              <a:rPr lang="es-PE" sz="1000" dirty="0"/>
              <a:t> Project. </a:t>
            </a:r>
            <a:r>
              <a:rPr lang="es-PE" sz="1000" dirty="0" err="1"/>
              <a:t>Haematologica</a:t>
            </a:r>
            <a:r>
              <a:rPr lang="es-PE" sz="1000" dirty="0"/>
              <a:t>. 2016 Oct;101(10):1244-1250. </a:t>
            </a:r>
            <a:r>
              <a:rPr lang="es-PE" sz="1000" dirty="0" err="1"/>
              <a:t>doi</a:t>
            </a:r>
            <a:r>
              <a:rPr lang="es-PE" sz="1000" dirty="0"/>
              <a:t>: 10.3324/haematol.2016.148809. </a:t>
            </a:r>
            <a:r>
              <a:rPr lang="es-PE" sz="1000" dirty="0" err="1"/>
              <a:t>Epub</a:t>
            </a:r>
            <a:r>
              <a:rPr lang="es-PE" sz="1000" dirty="0"/>
              <a:t> 2016 Jun 27. PMID: 27354024; PMCID: PMC5046654.</a:t>
            </a:r>
          </a:p>
          <a:p>
            <a:r>
              <a:rPr lang="es-PE" sz="1000" dirty="0" err="1"/>
              <a:t>Cai</a:t>
            </a:r>
            <a:r>
              <a:rPr lang="es-PE" sz="1000" dirty="0"/>
              <a:t> W, Zeng Q, Zhang X and Ruan W (2021) </a:t>
            </a:r>
            <a:r>
              <a:rPr lang="es-PE" sz="1000" dirty="0" err="1"/>
              <a:t>Trends</a:t>
            </a:r>
            <a:r>
              <a:rPr lang="es-PE" sz="1000" dirty="0"/>
              <a:t> </a:t>
            </a:r>
            <a:r>
              <a:rPr lang="es-PE" sz="1000" dirty="0" err="1"/>
              <a:t>Analysis</a:t>
            </a:r>
            <a:r>
              <a:rPr lang="es-PE" sz="1000" dirty="0"/>
              <a:t> </a:t>
            </a:r>
            <a:r>
              <a:rPr lang="es-PE" sz="1000" dirty="0" err="1"/>
              <a:t>of</a:t>
            </a:r>
            <a:r>
              <a:rPr lang="es-PE" sz="1000" dirty="0"/>
              <a:t> Non-Hodgkin </a:t>
            </a:r>
            <a:r>
              <a:rPr lang="es-PE" sz="1000" dirty="0" err="1"/>
              <a:t>Lymphoma</a:t>
            </a:r>
            <a:r>
              <a:rPr lang="es-PE" sz="1000" dirty="0"/>
              <a:t> at </a:t>
            </a:r>
            <a:r>
              <a:rPr lang="es-PE" sz="1000" dirty="0" err="1"/>
              <a:t>the</a:t>
            </a:r>
            <a:r>
              <a:rPr lang="es-PE" sz="1000" dirty="0"/>
              <a:t> </a:t>
            </a:r>
            <a:r>
              <a:rPr lang="es-PE" sz="1000" dirty="0" err="1"/>
              <a:t>National</a:t>
            </a:r>
            <a:r>
              <a:rPr lang="es-PE" sz="1000" dirty="0"/>
              <a:t>, Regional, and Global </a:t>
            </a:r>
            <a:r>
              <a:rPr lang="es-PE" sz="1000" dirty="0" err="1"/>
              <a:t>Level</a:t>
            </a:r>
            <a:r>
              <a:rPr lang="es-PE" sz="1000" dirty="0"/>
              <a:t>, 1990–2019: </a:t>
            </a:r>
            <a:r>
              <a:rPr lang="es-PE" sz="1000" dirty="0" err="1"/>
              <a:t>Results</a:t>
            </a:r>
            <a:r>
              <a:rPr lang="es-PE" sz="1000" dirty="0"/>
              <a:t> </a:t>
            </a:r>
            <a:r>
              <a:rPr lang="es-PE" sz="1000" dirty="0" err="1"/>
              <a:t>From</a:t>
            </a:r>
            <a:r>
              <a:rPr lang="es-PE" sz="1000" dirty="0"/>
              <a:t> </a:t>
            </a:r>
            <a:r>
              <a:rPr lang="es-PE" sz="1000" dirty="0" err="1"/>
              <a:t>the</a:t>
            </a:r>
            <a:r>
              <a:rPr lang="es-PE" sz="1000" dirty="0"/>
              <a:t> Global </a:t>
            </a:r>
            <a:r>
              <a:rPr lang="es-PE" sz="1000" dirty="0" err="1"/>
              <a:t>Burden</a:t>
            </a:r>
            <a:r>
              <a:rPr lang="es-PE" sz="1000" dirty="0"/>
              <a:t> </a:t>
            </a:r>
            <a:r>
              <a:rPr lang="es-PE" sz="1000" dirty="0" err="1"/>
              <a:t>of</a:t>
            </a:r>
            <a:r>
              <a:rPr lang="es-PE" sz="1000" dirty="0"/>
              <a:t> </a:t>
            </a:r>
            <a:r>
              <a:rPr lang="es-PE" sz="1000" dirty="0" err="1"/>
              <a:t>Disease</a:t>
            </a:r>
            <a:r>
              <a:rPr lang="es-PE" sz="1000" dirty="0"/>
              <a:t> </a:t>
            </a:r>
            <a:r>
              <a:rPr lang="es-PE" sz="1000" dirty="0" err="1"/>
              <a:t>Study</a:t>
            </a:r>
            <a:r>
              <a:rPr lang="es-PE" sz="1000" dirty="0"/>
              <a:t> 2019. Front. </a:t>
            </a:r>
            <a:r>
              <a:rPr lang="es-PE" sz="1000" dirty="0" err="1"/>
              <a:t>Med</a:t>
            </a:r>
            <a:r>
              <a:rPr lang="es-PE" sz="1000" dirty="0"/>
              <a:t>. 8:738693. </a:t>
            </a:r>
            <a:r>
              <a:rPr lang="es-PE" sz="1000" dirty="0" err="1"/>
              <a:t>doi</a:t>
            </a:r>
            <a:r>
              <a:rPr lang="es-PE" sz="1000" dirty="0"/>
              <a:t>: 10.3389/fmed.2021.738693</a:t>
            </a:r>
          </a:p>
        </p:txBody>
      </p:sp>
    </p:spTree>
    <p:extLst>
      <p:ext uri="{BB962C8B-B14F-4D97-AF65-F5344CB8AC3E}">
        <p14:creationId xmlns:p14="http://schemas.microsoft.com/office/powerpoint/2010/main" val="413417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5D2E-5F91-1AC2-5DDD-C56D5B23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Objective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CE566-ECF4-280C-C17F-741BF758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present a systematic review and meta-analysis on the prognostic value of NLR in PTCL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8896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5D2E-5F91-1AC2-5DDD-C56D5B23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Methods</a:t>
            </a:r>
            <a:r>
              <a:rPr lang="es-PE" dirty="0"/>
              <a:t> - </a:t>
            </a:r>
            <a:r>
              <a:rPr lang="es-PE" dirty="0" err="1"/>
              <a:t>Databases</a:t>
            </a:r>
            <a:r>
              <a:rPr lang="es-PE" dirty="0"/>
              <a:t> and </a:t>
            </a:r>
            <a:r>
              <a:rPr lang="es-PE" dirty="0" err="1"/>
              <a:t>Criteria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CE566-ECF4-280C-C17F-741BF758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Systematic search of the literature until July 2023</a:t>
            </a:r>
          </a:p>
          <a:p>
            <a:pPr algn="just"/>
            <a:r>
              <a:rPr lang="en-US" dirty="0"/>
              <a:t>Databases: PUBMED, EMBASE, SCOPUS.</a:t>
            </a:r>
          </a:p>
          <a:p>
            <a:pPr algn="just"/>
            <a:r>
              <a:rPr lang="en-US" dirty="0"/>
              <a:t>Inclusion Criteria:</a:t>
            </a:r>
          </a:p>
          <a:p>
            <a:pPr lvl="1" algn="just"/>
            <a:r>
              <a:rPr lang="en-US" dirty="0"/>
              <a:t>Study Design: Prospective and retrospective longitudinal cohort studies</a:t>
            </a:r>
          </a:p>
          <a:p>
            <a:pPr lvl="1" algn="just"/>
            <a:r>
              <a:rPr lang="en-US" dirty="0"/>
              <a:t>Diagnostic Criteria: WHO criteria for PTCL diagnosis</a:t>
            </a:r>
          </a:p>
          <a:p>
            <a:pPr lvl="1" algn="just"/>
            <a:r>
              <a:rPr lang="en-US" dirty="0"/>
              <a:t>Outcome Measures: Overall Survival (OS) and Progression-Free Survival (PFS).</a:t>
            </a:r>
          </a:p>
          <a:p>
            <a:pPr lvl="1" algn="just"/>
            <a:r>
              <a:rPr lang="en-US" dirty="0"/>
              <a:t>Baseline Measures: Studies must measure NLR prior to treatment initiation</a:t>
            </a:r>
          </a:p>
        </p:txBody>
      </p:sp>
    </p:spTree>
    <p:extLst>
      <p:ext uri="{BB962C8B-B14F-4D97-AF65-F5344CB8AC3E}">
        <p14:creationId xmlns:p14="http://schemas.microsoft.com/office/powerpoint/2010/main" val="346632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5D2E-5F91-1AC2-5DDD-C56D5B23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- Data Extraction and Quality Assessment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CE566-ECF4-280C-C17F-741BF758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Two Reviewers: Studies selected independently by two reviewers to minimize bias.</a:t>
            </a:r>
          </a:p>
          <a:p>
            <a:pPr algn="just"/>
            <a:r>
              <a:rPr lang="en-US" dirty="0"/>
              <a:t>Data Extraction: Focused on clinical characteristics, NLR values, Hazard Ratios (HR), and 95% Confidence Intervals (95% CI).</a:t>
            </a:r>
          </a:p>
          <a:p>
            <a:pPr algn="just"/>
            <a:r>
              <a:rPr lang="en-US" dirty="0"/>
              <a:t>Quality Assessment: Employed the Newcastle-Ottawa Scale for evaluating the quality and potential bias of included studies.</a:t>
            </a:r>
          </a:p>
        </p:txBody>
      </p:sp>
    </p:spTree>
    <p:extLst>
      <p:ext uri="{BB962C8B-B14F-4D97-AF65-F5344CB8AC3E}">
        <p14:creationId xmlns:p14="http://schemas.microsoft.com/office/powerpoint/2010/main" val="230264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5D2E-5F91-1AC2-5DDD-C56D5B23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– Meta analysis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CE566-ECF4-280C-C17F-741BF758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Quality-verified data underwent meta-analysis.</a:t>
            </a:r>
          </a:p>
          <a:p>
            <a:pPr algn="just"/>
            <a:r>
              <a:rPr lang="en-US" dirty="0"/>
              <a:t>Influence analysis: Leave-one-out method.</a:t>
            </a:r>
          </a:p>
          <a:p>
            <a:pPr algn="just"/>
            <a:r>
              <a:rPr lang="en-US" dirty="0"/>
              <a:t>Meta-regression: Impact of &lt;200 sample size on heterogeneity.</a:t>
            </a:r>
          </a:p>
          <a:p>
            <a:pPr algn="just"/>
            <a:r>
              <a:rPr lang="en-US" dirty="0"/>
              <a:t>Primary endpoints: Overall Survival (OS) and Progression-Free Survival (PFS).</a:t>
            </a:r>
          </a:p>
        </p:txBody>
      </p:sp>
    </p:spTree>
    <p:extLst>
      <p:ext uri="{BB962C8B-B14F-4D97-AF65-F5344CB8AC3E}">
        <p14:creationId xmlns:p14="http://schemas.microsoft.com/office/powerpoint/2010/main" val="169852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5D2E-5F91-1AC2-5DDD-C56D5B23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- Overview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CE566-ECF4-280C-C17F-741BF758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13 studies, 1,825 patients identified.</a:t>
            </a:r>
          </a:p>
          <a:p>
            <a:pPr algn="just"/>
            <a:r>
              <a:rPr lang="en-US" dirty="0"/>
              <a:t>3 studies from Latin America.</a:t>
            </a:r>
          </a:p>
          <a:p>
            <a:pPr algn="just"/>
            <a:r>
              <a:rPr lang="en-US" dirty="0"/>
              <a:t>Median NLR was 3.8.</a:t>
            </a:r>
          </a:p>
        </p:txBody>
      </p:sp>
    </p:spTree>
    <p:extLst>
      <p:ext uri="{BB962C8B-B14F-4D97-AF65-F5344CB8AC3E}">
        <p14:creationId xmlns:p14="http://schemas.microsoft.com/office/powerpoint/2010/main" val="157864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429A95E-2DD8-4930-CB6B-A3057500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Overall Survival (OS)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279DA7-D579-9041-23BF-DB93AED1C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28" b="11428"/>
          <a:stretch/>
        </p:blipFill>
        <p:spPr>
          <a:xfrm>
            <a:off x="2198799" y="1480929"/>
            <a:ext cx="7794401" cy="389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2834151-638A-2E40-306F-264C324618DF}"/>
              </a:ext>
            </a:extLst>
          </p:cNvPr>
          <p:cNvSpPr txBox="1"/>
          <p:nvPr/>
        </p:nvSpPr>
        <p:spPr>
          <a:xfrm>
            <a:off x="2467394" y="5675591"/>
            <a:ext cx="686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Figure 1. </a:t>
            </a:r>
            <a:r>
              <a:rPr lang="es-PE" dirty="0"/>
              <a:t>M</a:t>
            </a:r>
            <a:r>
              <a:rPr lang="en-US" dirty="0"/>
              <a:t>eta analysis of the prognostic significance of the NLR in OS.</a:t>
            </a:r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DB2358D-40FD-EB28-8544-A24651ED679E}"/>
              </a:ext>
            </a:extLst>
          </p:cNvPr>
          <p:cNvSpPr/>
          <p:nvPr/>
        </p:nvSpPr>
        <p:spPr>
          <a:xfrm>
            <a:off x="7142922" y="4373218"/>
            <a:ext cx="1139687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7E07F67-212E-D7D1-4FF2-CCE7B3EA480E}"/>
              </a:ext>
            </a:extLst>
          </p:cNvPr>
          <p:cNvSpPr/>
          <p:nvPr/>
        </p:nvSpPr>
        <p:spPr>
          <a:xfrm>
            <a:off x="2610677" y="4777756"/>
            <a:ext cx="2557671" cy="278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86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FEFF9C-1C53-5A99-FBAC-1FD229A5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77" y="166205"/>
            <a:ext cx="8551046" cy="591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909B98-35E0-A816-1BFF-8F766223AF65}"/>
              </a:ext>
            </a:extLst>
          </p:cNvPr>
          <p:cNvSpPr txBox="1"/>
          <p:nvPr/>
        </p:nvSpPr>
        <p:spPr>
          <a:xfrm>
            <a:off x="1820477" y="6176552"/>
            <a:ext cx="866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Figure 2. </a:t>
            </a:r>
            <a:r>
              <a:rPr lang="es-ES" dirty="0" err="1"/>
              <a:t>Subgroup</a:t>
            </a:r>
            <a:r>
              <a:rPr lang="es-ES" b="1" dirty="0"/>
              <a:t> </a:t>
            </a:r>
            <a:r>
              <a:rPr lang="en-US" dirty="0"/>
              <a:t>meta analysis by region of the prognostic significance of the NLR in OS.</a:t>
            </a:r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18093D-A5FB-086C-D838-59F6362DC46A}"/>
              </a:ext>
            </a:extLst>
          </p:cNvPr>
          <p:cNvSpPr/>
          <p:nvPr/>
        </p:nvSpPr>
        <p:spPr>
          <a:xfrm>
            <a:off x="7275444" y="2859434"/>
            <a:ext cx="1139687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9030BF5-1A7E-D6DB-11E9-56D078C8A523}"/>
              </a:ext>
            </a:extLst>
          </p:cNvPr>
          <p:cNvSpPr/>
          <p:nvPr/>
        </p:nvSpPr>
        <p:spPr>
          <a:xfrm>
            <a:off x="2279377" y="3001966"/>
            <a:ext cx="2888971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B52971-D0BD-41AB-80E1-ED56126A2AB7}"/>
              </a:ext>
            </a:extLst>
          </p:cNvPr>
          <p:cNvSpPr/>
          <p:nvPr/>
        </p:nvSpPr>
        <p:spPr>
          <a:xfrm>
            <a:off x="7275444" y="4215916"/>
            <a:ext cx="1139687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B774FC3-BF23-6757-68E8-EA7ED2210D9F}"/>
              </a:ext>
            </a:extLst>
          </p:cNvPr>
          <p:cNvSpPr/>
          <p:nvPr/>
        </p:nvSpPr>
        <p:spPr>
          <a:xfrm>
            <a:off x="2279377" y="4358448"/>
            <a:ext cx="2888971" cy="225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1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848</Words>
  <Application>Microsoft Office PowerPoint</Application>
  <PresentationFormat>Panorámica</PresentationFormat>
  <Paragraphs>70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PROGNOSTIC SIGNIFICANCE OF THE NEUTROPHIL/LYMPHOCYTE RATIO IN PERPHERAL T-CELL LYMPHOMA: A SYSTEMATIC REVIEW AND META-ANALYSIS</vt:lpstr>
      <vt:lpstr>Background</vt:lpstr>
      <vt:lpstr>Objective</vt:lpstr>
      <vt:lpstr>Methods - Databases and Criteria</vt:lpstr>
      <vt:lpstr>Methods - Data Extraction and Quality Assessment</vt:lpstr>
      <vt:lpstr>Methods – Meta analysis</vt:lpstr>
      <vt:lpstr>Results - Overview</vt:lpstr>
      <vt:lpstr>Results - Overall Survival (OS)</vt:lpstr>
      <vt:lpstr>Presentación de PowerPoint</vt:lpstr>
      <vt:lpstr>Presentación de PowerPoint</vt:lpstr>
      <vt:lpstr>Results - Progression-Free Survival (PFS)</vt:lpstr>
      <vt:lpstr>Presentación de PowerPoint</vt:lpstr>
      <vt:lpstr>Results – Heterogeneity and Bias</vt:lpstr>
      <vt:lpstr>Presentación de PowerPoint</vt:lpstr>
      <vt:lpstr>Presentación de PowerPoint</vt:lpstr>
      <vt:lpstr>Discussion - Key Findings</vt:lpstr>
      <vt:lpstr>Discussion – Implications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</dc:title>
  <dc:creator>KIM</dc:creator>
  <cp:lastModifiedBy>Dante Manuel Quiñones Laveriano</cp:lastModifiedBy>
  <cp:revision>10</cp:revision>
  <dcterms:created xsi:type="dcterms:W3CDTF">2022-02-12T19:38:16Z</dcterms:created>
  <dcterms:modified xsi:type="dcterms:W3CDTF">2023-08-25T12:49:26Z</dcterms:modified>
</cp:coreProperties>
</file>